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0" r:id="rId28"/>
    <p:sldId id="471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504" r:id="rId62"/>
    <p:sldId id="505" r:id="rId63"/>
    <p:sldId id="506" r:id="rId64"/>
    <p:sldId id="507" r:id="rId65"/>
    <p:sldId id="508" r:id="rId66"/>
    <p:sldId id="509" r:id="rId67"/>
    <p:sldId id="510" r:id="rId68"/>
    <p:sldId id="511" r:id="rId69"/>
    <p:sldId id="512" r:id="rId70"/>
    <p:sldId id="513" r:id="rId71"/>
    <p:sldId id="514" r:id="rId72"/>
    <p:sldId id="515" r:id="rId73"/>
    <p:sldId id="516" r:id="rId74"/>
    <p:sldId id="517" r:id="rId75"/>
    <p:sldId id="518" r:id="rId76"/>
    <p:sldId id="519" r:id="rId77"/>
    <p:sldId id="520" r:id="rId78"/>
    <p:sldId id="521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03T08:24:50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1121 265,'2'0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customXml" Target="../ink/ink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6050" y="1219518"/>
            <a:ext cx="9144000" cy="2387600"/>
          </a:xfrm>
        </p:spPr>
        <p:txBody>
          <a:bodyPr>
            <a:normAutofit/>
          </a:bodyPr>
          <a:p>
            <a:r>
              <a:rPr lang="en-IN" altLang="en-US" sz="4445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Communication &amp; Network Security</a:t>
            </a:r>
            <a:br>
              <a:rPr lang="en-IN" altLang="en-US" sz="4445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IN" altLang="en-US" sz="4445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87040"/>
            <a:ext cx="9144000" cy="2270760"/>
          </a:xfrm>
        </p:spPr>
        <p:txBody>
          <a:bodyPr/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(CNS) </a:t>
            </a:r>
            <a:b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Code: EC6112</a:t>
            </a:r>
            <a:endParaRPr lang="en-IN" alt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IN" alt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IN" altLang="en-US" b="1"/>
              <a:t>Semeste: 6th </a:t>
            </a:r>
            <a:endParaRPr lang="en-IN" altLang="en-US" b="1"/>
          </a:p>
          <a:p>
            <a:r>
              <a:rPr lang="en-IN" altLang="en-US" b="1"/>
              <a:t>Branch:E&amp;CSc</a:t>
            </a:r>
            <a:endParaRPr lang="en-IN" alt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TRADITIONAL SYMMMETRIC KEY CIPHERS</a:t>
            </a:r>
            <a:endParaRPr lang="en-US" sz="3200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lum contrast="10000"/>
          </a:blip>
          <a:srcRect/>
          <a:stretch>
            <a:fillRect/>
          </a:stretch>
        </p:blipFill>
        <p:spPr bwMode="auto">
          <a:xfrm>
            <a:off x="1145540" y="2007870"/>
            <a:ext cx="8729345" cy="3568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General Idea of Symmetric key Cipher</a:t>
            </a:r>
            <a:endParaRPr lang="en-US" sz="3200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4" name="Content Placeholder 3" descr="3.1+Continued+Figure+3.1+General+idea+of+symmetric-key+ciphe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4955" y="1773555"/>
            <a:ext cx="6120765" cy="43345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477000" y="1844675"/>
            <a:ext cx="386842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Plaintext:</a:t>
            </a:r>
            <a:r>
              <a:rPr lang="en-IN" altLang="en-US" sz="2000"/>
              <a:t> The original message</a:t>
            </a:r>
            <a:endParaRPr lang="en-IN" altLang="en-US" sz="2000"/>
          </a:p>
          <a:p>
            <a:r>
              <a:rPr lang="en-IN" altLang="en-US" sz="2000"/>
              <a:t>from Alice to Bob</a:t>
            </a:r>
            <a:endParaRPr lang="en-IN" altLang="en-US" sz="2000"/>
          </a:p>
          <a:p>
            <a:endParaRPr lang="en-IN" altLang="en-US" sz="2000"/>
          </a:p>
          <a:p>
            <a:endParaRPr lang="en-IN" altLang="en-US" sz="2000"/>
          </a:p>
          <a:p>
            <a:r>
              <a:rPr lang="en-IN" altLang="en-US" sz="2000" b="1"/>
              <a:t>Ciphertext</a:t>
            </a:r>
            <a:r>
              <a:rPr lang="en-IN" altLang="en-US" sz="2000"/>
              <a:t>: The message that </a:t>
            </a:r>
            <a:endParaRPr lang="en-IN" altLang="en-US" sz="2000"/>
          </a:p>
          <a:p>
            <a:r>
              <a:rPr lang="en-IN" altLang="en-US" sz="2000"/>
              <a:t>sent through the channel </a:t>
            </a:r>
            <a:endParaRPr lang="en-IN" altLang="en-US" sz="2000"/>
          </a:p>
          <a:p>
            <a:endParaRPr lang="en-IN" altLang="en-US" sz="2000"/>
          </a:p>
          <a:p>
            <a:r>
              <a:rPr lang="en-IN" altLang="en-US" sz="2000" b="1"/>
              <a:t>Key: </a:t>
            </a:r>
            <a:r>
              <a:rPr lang="en-IN" altLang="en-US" sz="2000"/>
              <a:t>A Key is a set of values </a:t>
            </a:r>
            <a:endParaRPr lang="en-IN" altLang="en-US" sz="2000"/>
          </a:p>
          <a:p>
            <a:r>
              <a:rPr lang="en-IN" altLang="en-US" sz="2000"/>
              <a:t>(numbers) that the cipher, as a</a:t>
            </a:r>
            <a:endParaRPr lang="en-IN" altLang="en-US" sz="2000"/>
          </a:p>
          <a:p>
            <a:r>
              <a:rPr lang="en-IN" altLang="en-US" sz="2000"/>
              <a:t>algorithm, operates on </a:t>
            </a:r>
            <a:endParaRPr lang="en-I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General Idea of Symmetric key Cipher</a:t>
            </a:r>
            <a:endParaRPr lang="en-US" sz="3200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lum contrast="10000"/>
          </a:blip>
          <a:srcRect/>
          <a:stretch>
            <a:fillRect/>
          </a:stretch>
        </p:blipFill>
        <p:spPr bwMode="auto">
          <a:xfrm>
            <a:off x="502920" y="1385570"/>
            <a:ext cx="9592310" cy="4239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425"/>
          </a:xfrm>
        </p:spPr>
        <p:txBody>
          <a:bodyPr>
            <a:normAutofit/>
          </a:bodyPr>
          <a:p>
            <a: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General Idea of Symmetric key Cipher</a:t>
            </a:r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lum contrast="30000"/>
          </a:blip>
          <a:srcRect/>
          <a:stretch>
            <a:fillRect/>
          </a:stretch>
        </p:blipFill>
        <p:spPr bwMode="auto">
          <a:xfrm>
            <a:off x="1892300" y="1776730"/>
            <a:ext cx="7854950" cy="3919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930"/>
          </a:xfrm>
        </p:spPr>
        <p:txBody>
          <a:bodyPr>
            <a:normAutofit fontScale="90000"/>
          </a:bodyPr>
          <a:p>
            <a:r>
              <a:rPr lang="en-IN" altLang="en-US" sz="400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Symmentric-Key cipher</a:t>
            </a:r>
            <a:endParaRPr lang="en-IN" altLang="en-US" sz="400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43330"/>
            <a:ext cx="8648065" cy="5055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930"/>
          </a:xfrm>
        </p:spPr>
        <p:txBody>
          <a:bodyPr>
            <a:normAutofit fontScale="90000"/>
          </a:bodyPr>
          <a:p>
            <a:r>
              <a:rPr lang="en-IN" altLang="en-US" sz="400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Kerckhoff’s Principle</a:t>
            </a:r>
            <a:endParaRPr lang="en-IN" altLang="en-US" sz="400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23545" y="1731645"/>
            <a:ext cx="10803890" cy="4333875"/>
          </a:xfrm>
          <a:prstGeom prst="rect">
            <a:avLst/>
          </a:prstGeom>
          <a:solidFill>
            <a:srgbClr val="92D050"/>
          </a:solidFill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795"/>
          </a:xfrm>
        </p:spPr>
        <p:txBody>
          <a:bodyPr>
            <a:normAutofit/>
          </a:bodyPr>
          <a:p>
            <a:r>
              <a:rPr lang="en-IN" altLang="en-US" sz="3555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Cryptanalysis Attacks</a:t>
            </a:r>
            <a:endParaRPr lang="en-IN" altLang="en-US" sz="3555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56410"/>
            <a:ext cx="8340725" cy="30568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7380"/>
          </a:xfrm>
        </p:spPr>
        <p:txBody>
          <a:bodyPr>
            <a:normAutofit fontScale="90000"/>
          </a:bodyPr>
          <a:p>
            <a:r>
              <a:rPr lang="en-IN" altLang="en-US" sz="3555" b="1">
                <a:solidFill>
                  <a:srgbClr val="00B0F0"/>
                </a:solidFill>
              </a:rPr>
              <a:t>Ciphertext-Only Attack</a:t>
            </a:r>
            <a:endParaRPr lang="en-IN" altLang="en-US" sz="3555" b="1">
              <a:solidFill>
                <a:srgbClr val="00B0F0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81480" y="1160145"/>
            <a:ext cx="6960235" cy="52203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p>
            <a:r>
              <a:rPr lang="en-IN" altLang="en-US" b="1">
                <a:solidFill>
                  <a:srgbClr val="00B0F0"/>
                </a:solidFill>
                <a:sym typeface="+mn-ea"/>
              </a:rPr>
              <a:t>Ciphertext-Only Attack cont...</a:t>
            </a:r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708785" y="1520190"/>
            <a:ext cx="6868160" cy="525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717675" y="587375"/>
            <a:ext cx="71342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7675" y="1736090"/>
            <a:ext cx="7239000" cy="4803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Symmentric  Cryptography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720" y="1097280"/>
            <a:ext cx="11550650" cy="53651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4540"/>
          </a:xfrm>
        </p:spPr>
        <p:txBody>
          <a:bodyPr/>
          <a:p>
            <a:r>
              <a:rPr lang="en-IN" altLang="en-US" sz="32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Known-Plaintext Attack</a:t>
            </a:r>
            <a:endParaRPr lang="en-IN" altLang="en-US" sz="32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016000" y="1240155"/>
            <a:ext cx="8390255" cy="5247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015"/>
          </a:xfrm>
        </p:spPr>
        <p:txBody>
          <a:bodyPr>
            <a:normAutofit/>
          </a:bodyPr>
          <a:p>
            <a:r>
              <a:rPr lang="en-IN" altLang="en-US" sz="32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Chosen plaintext</a:t>
            </a:r>
            <a:endParaRPr lang="en-IN" altLang="en-US" sz="32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16150" y="1613535"/>
            <a:ext cx="6325870" cy="34664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6985" y="430530"/>
            <a:ext cx="7535374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065" y="274320"/>
            <a:ext cx="7477125" cy="746125"/>
          </a:xfrm>
        </p:spPr>
        <p:txBody>
          <a:bodyPr>
            <a:normAutofit/>
          </a:bodyPr>
          <a:p>
            <a:r>
              <a:rPr lang="en-IN" altLang="en-US" sz="32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Chosen-Cipher text attack</a:t>
            </a:r>
            <a:endParaRPr lang="en-IN" altLang="en-US" sz="32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4040" y="1326515"/>
            <a:ext cx="85680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851535" y="620395"/>
            <a:ext cx="8788400" cy="552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55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Traditional Ciphers</a:t>
            </a:r>
            <a:br>
              <a:rPr lang="en-US" sz="3555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US" sz="3555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endParaRPr lang="en-US" smtClean="0">
              <a:solidFill>
                <a:srgbClr val="0070C0"/>
              </a:solidFill>
            </a:endParaRPr>
          </a:p>
          <a:p>
            <a:pPr lvl="1">
              <a:buNone/>
            </a:pPr>
            <a:r>
              <a:rPr lang="en-US" smtClean="0">
                <a:solidFill>
                  <a:srgbClr val="0070C0"/>
                </a:solidFill>
              </a:rPr>
              <a:t>A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r>
              <a:rPr lang="en-US" sz="3200" dirty="0" smtClean="0">
                <a:solidFill>
                  <a:srgbClr val="0070C0"/>
                </a:solidFill>
                <a:latin typeface="Microsoft JhengHei UI" panose="020B0604030504040204" charset="-120"/>
                <a:ea typeface="Microsoft JhengHei UI" panose="020B0604030504040204" charset="-12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Times New Roman" panose="02020603050405020304" charset="0"/>
                <a:ea typeface="Microsoft JhengHei UI" panose="020B0604030504040204" charset="-120"/>
                <a:cs typeface="Times New Roman" panose="02020603050405020304" charset="0"/>
              </a:rPr>
              <a:t>Substitution Cipher</a:t>
            </a:r>
            <a:endParaRPr lang="en-US" sz="3200" dirty="0" smtClean="0">
              <a:solidFill>
                <a:srgbClr val="0070C0"/>
              </a:solidFill>
              <a:latin typeface="Times New Roman" panose="02020603050405020304" charset="0"/>
              <a:ea typeface="Microsoft JhengHei UI" panose="020B0604030504040204" charset="-120"/>
              <a:cs typeface="Times New Roman" panose="02020603050405020304" charset="0"/>
            </a:endParaRPr>
          </a:p>
          <a:p>
            <a:pPr lvl="2"/>
            <a:r>
              <a:rPr lang="en-US" sz="3200" dirty="0" smtClean="0">
                <a:solidFill>
                  <a:srgbClr val="7030A0"/>
                </a:solidFill>
                <a:latin typeface="Times New Roman" panose="02020603050405020304" charset="0"/>
                <a:ea typeface="Microsoft JhengHei UI" panose="020B0604030504040204" charset="-120"/>
                <a:cs typeface="Times New Roman" panose="02020603050405020304" charset="0"/>
              </a:rPr>
              <a:t>Mono-Alphabetic Ciphers</a:t>
            </a:r>
            <a:endParaRPr lang="en-US" sz="3200" dirty="0" smtClean="0">
              <a:solidFill>
                <a:srgbClr val="7030A0"/>
              </a:solidFill>
              <a:latin typeface="Times New Roman" panose="02020603050405020304" charset="0"/>
              <a:ea typeface="Microsoft JhengHei UI" panose="020B0604030504040204" charset="-120"/>
              <a:cs typeface="Times New Roman" panose="02020603050405020304" charset="0"/>
            </a:endParaRPr>
          </a:p>
          <a:p>
            <a:pPr lvl="2"/>
            <a:r>
              <a:rPr lang="en-US" sz="3200" dirty="0" smtClean="0">
                <a:solidFill>
                  <a:srgbClr val="7030A0"/>
                </a:solidFill>
                <a:latin typeface="Times New Roman" panose="02020603050405020304" charset="0"/>
                <a:ea typeface="Microsoft JhengHei UI" panose="020B0604030504040204" charset="-120"/>
                <a:cs typeface="Times New Roman" panose="02020603050405020304" charset="0"/>
              </a:rPr>
              <a:t>Poly-Alphabetic Ciphers</a:t>
            </a:r>
            <a:endParaRPr lang="en-US" sz="3200" dirty="0" smtClean="0">
              <a:solidFill>
                <a:srgbClr val="7030A0"/>
              </a:solidFill>
              <a:latin typeface="Times New Roman" panose="02020603050405020304" charset="0"/>
              <a:ea typeface="Microsoft JhengHei UI" panose="020B0604030504040204" charset="-120"/>
              <a:cs typeface="Times New Roman" panose="02020603050405020304" charset="0"/>
            </a:endParaRPr>
          </a:p>
          <a:p>
            <a:pPr lvl="1">
              <a:buNone/>
            </a:pPr>
            <a:r>
              <a:rPr lang="en-US" sz="3200" dirty="0" smtClean="0">
                <a:solidFill>
                  <a:srgbClr val="0070C0"/>
                </a:solidFill>
                <a:latin typeface="Times New Roman" panose="02020603050405020304" charset="0"/>
                <a:ea typeface="Microsoft JhengHei UI" panose="020B0604030504040204" charset="-120"/>
                <a:cs typeface="Times New Roman" panose="02020603050405020304" charset="0"/>
              </a:rPr>
              <a:t>B. Transposition Cipher</a:t>
            </a:r>
            <a:endParaRPr lang="en-US" sz="3200" dirty="0" smtClean="0">
              <a:solidFill>
                <a:srgbClr val="0070C0"/>
              </a:solidFill>
              <a:latin typeface="Times New Roman" panose="02020603050405020304" charset="0"/>
              <a:ea typeface="Microsoft JhengHei UI" panose="020B0604030504040204" charset="-12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3200" dirty="0">
              <a:latin typeface="Times New Roman" panose="02020603050405020304" charset="0"/>
              <a:ea typeface="Microsoft JhengHei UI" panose="020B0604030504040204" charset="-12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2800" b="1" dirty="0" smtClean="0">
                <a:solidFill>
                  <a:srgbClr val="00B0F0"/>
                </a:solidFill>
              </a:rPr>
              <a:t>Substitution Cipher</a:t>
            </a:r>
            <a:br>
              <a:rPr lang="en-US" b="1" dirty="0" smtClean="0">
                <a:solidFill>
                  <a:srgbClr val="00B0F0"/>
                </a:solidFill>
              </a:rPr>
            </a:br>
            <a:endParaRPr lang="en-US" b="1" dirty="0" smtClean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895" y="1520190"/>
            <a:ext cx="8229600" cy="50593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b="1" dirty="0" smtClean="0">
                <a:solidFill>
                  <a:srgbClr val="7030A0"/>
                </a:solidFill>
              </a:rPr>
              <a:t>Mono-Alphabetic Cipher</a:t>
            </a:r>
            <a:endParaRPr lang="en-US" b="1" dirty="0" smtClean="0">
              <a:solidFill>
                <a:srgbClr val="7030A0"/>
              </a:solidFill>
            </a:endParaRPr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en-US" dirty="0" smtClean="0"/>
              <a:t>Additive Cipher/ Shift Cipher/ Caesar Cipher</a:t>
            </a:r>
            <a:endParaRPr lang="en-US" dirty="0" smtClean="0"/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en-US" dirty="0" smtClean="0"/>
              <a:t>Multiplicative Cipher</a:t>
            </a:r>
            <a:endParaRPr lang="en-US" dirty="0" smtClean="0"/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en-US" dirty="0" smtClean="0"/>
              <a:t>Affine Cipher</a:t>
            </a:r>
            <a:r>
              <a:rPr lang="en-IN" altLang="en-US" dirty="0" smtClean="0"/>
              <a:t> (combination of </a:t>
            </a:r>
            <a:r>
              <a:rPr lang="en-US" dirty="0" smtClean="0">
                <a:sym typeface="+mn-ea"/>
              </a:rPr>
              <a:t>Additive</a:t>
            </a:r>
            <a:r>
              <a:rPr lang="en-IN" altLang="en-US" dirty="0" smtClean="0">
                <a:sym typeface="+mn-ea"/>
              </a:rPr>
              <a:t> </a:t>
            </a:r>
            <a:r>
              <a:rPr lang="en-US" dirty="0" smtClean="0">
                <a:sym typeface="+mn-ea"/>
              </a:rPr>
              <a:t>Multiplicative Cipher</a:t>
            </a:r>
            <a:r>
              <a:rPr lang="en-IN" altLang="en-US" dirty="0" smtClean="0"/>
              <a:t> )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b="1" dirty="0" smtClean="0">
                <a:solidFill>
                  <a:srgbClr val="7030A0"/>
                </a:solidFill>
              </a:rPr>
              <a:t>Poly-Alphabetic Cipher</a:t>
            </a:r>
            <a:endParaRPr lang="en-US" b="1" dirty="0" smtClean="0">
              <a:solidFill>
                <a:srgbClr val="7030A0"/>
              </a:solidFill>
            </a:endParaRPr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en-US" dirty="0" smtClean="0"/>
              <a:t>Auto-key Cipher</a:t>
            </a:r>
            <a:endParaRPr lang="en-US" dirty="0" smtClean="0"/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en-US" dirty="0" err="1" smtClean="0"/>
              <a:t>Playfair</a:t>
            </a:r>
            <a:r>
              <a:rPr lang="en-US" dirty="0" smtClean="0"/>
              <a:t> Cipher</a:t>
            </a:r>
            <a:endParaRPr lang="en-US" dirty="0" smtClean="0"/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en-US" dirty="0" err="1" smtClean="0"/>
              <a:t>Vigenere</a:t>
            </a:r>
            <a:r>
              <a:rPr lang="en-US" dirty="0" smtClean="0"/>
              <a:t> Cipher</a:t>
            </a:r>
            <a:endParaRPr lang="en-US" dirty="0" smtClean="0"/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en-US" dirty="0" smtClean="0"/>
              <a:t>Hill Cipher</a:t>
            </a:r>
            <a:endParaRPr lang="en-US" dirty="0" smtClean="0"/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en-US" dirty="0" smtClean="0"/>
              <a:t>Rotor Cipher- Enigma Machine</a:t>
            </a:r>
            <a:endParaRPr lang="en-US" dirty="0" smtClean="0"/>
          </a:p>
          <a:p>
            <a:pPr marL="914400" lvl="1" indent="-514350">
              <a:buNone/>
            </a:pPr>
            <a:endParaRPr lang="en-US" dirty="0" smtClean="0"/>
          </a:p>
          <a:p>
            <a:pPr marL="914400" lvl="1" indent="-5143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Transposition Cipher</a:t>
            </a:r>
            <a:endParaRPr lang="en-US" sz="3200" b="1" dirty="0" smtClean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9215" y="1450340"/>
            <a:ext cx="8654415" cy="51358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Key-less Transposition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Keyed Transposition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Combined Two Approach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charset="0"/>
                <a:cs typeface="Times New Roman" panose="02020603050405020304" charset="0"/>
              </a:rPr>
              <a:t>Using Matrices:</a:t>
            </a:r>
            <a:endParaRPr lang="en-US" sz="28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</a:rPr>
              <a:t>Statistical Attack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</a:rPr>
              <a:t>Brute-Force Attack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</a:rPr>
              <a:t>Pattern Attack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Double Transposition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Stream/ Block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None/>
            </a:pP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315" y="28575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Substitution Cipher</a:t>
            </a:r>
            <a:endParaRPr lang="en-US" sz="3200" b="1" dirty="0" smtClean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890270" y="875030"/>
            <a:ext cx="9929495" cy="562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803910" y="337820"/>
            <a:ext cx="10228580" cy="617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Symmetric-key </a:t>
            </a:r>
            <a:r>
              <a:rPr lang="en-US" b="1" dirty="0" err="1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Encipherment</a:t>
            </a:r>
            <a:endParaRPr lang="en-US" b="1" dirty="0" err="1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y10500a.gif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0610" y="1691005"/>
            <a:ext cx="9571355" cy="4476115"/>
          </a:xfrm>
        </p:spPr>
      </p:pic>
      <p:sp>
        <p:nvSpPr>
          <p:cNvPr id="3" name="Text Box 2"/>
          <p:cNvSpPr txBox="1"/>
          <p:nvPr/>
        </p:nvSpPr>
        <p:spPr>
          <a:xfrm>
            <a:off x="1186815" y="2937510"/>
            <a:ext cx="6305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rgbClr val="FF0000"/>
                </a:solidFill>
              </a:rPr>
              <a:t>Alice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64650" y="3088640"/>
            <a:ext cx="548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rgbClr val="FF0000"/>
                </a:solidFill>
              </a:rPr>
              <a:t>Bob</a:t>
            </a:r>
            <a:endParaRPr lang="en-I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3555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Additive Cipher</a:t>
            </a:r>
            <a:endParaRPr lang="en-US" sz="3555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612775" y="831215"/>
            <a:ext cx="10873105" cy="589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65"/>
          </a:xfrm>
        </p:spPr>
        <p:txBody>
          <a:bodyPr>
            <a:normAutofit fontScale="90000"/>
          </a:bodyPr>
          <a:p>
            <a:r>
              <a:rPr lang="en-IN" altLang="en-US" sz="3555" b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Representation of plaintex and ciphertext in additive cipher</a:t>
            </a:r>
            <a:endParaRPr lang="en-US" sz="3555"/>
          </a:p>
        </p:txBody>
      </p:sp>
      <p:pic>
        <p:nvPicPr>
          <p:cNvPr id="4" name="Content Placeholder 3" descr="Additive+Cipher+(shift+cipher+or+Caesar+cipher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2385" y="1177925"/>
            <a:ext cx="9841865" cy="54114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110"/>
          </a:xfrm>
        </p:spPr>
        <p:txBody>
          <a:bodyPr>
            <a:normAutofit/>
          </a:bodyPr>
          <a:p>
            <a:r>
              <a:rPr lang="en-IN" altLang="en-US" sz="3550" b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Additive cipher </a:t>
            </a:r>
            <a:r>
              <a:rPr lang="en-IN" altLang="en-US" sz="3555" b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Encrypt Example  </a:t>
            </a:r>
            <a:endParaRPr lang="en-IN" altLang="en-US" sz="3555" b="1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315" y="1118235"/>
            <a:ext cx="9966325" cy="53803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3200" b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Additive cipher </a:t>
            </a:r>
            <a:r>
              <a:rPr lang="en-IN" altLang="en-US" sz="3200" b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Decrypt Example of</a:t>
            </a:r>
            <a:r>
              <a:rPr lang="en-IN" altLang="en-US" sz="2800" b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2800" b="1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640205" y="1828800"/>
            <a:ext cx="8192135" cy="4482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Additive/ Shift/Caesar Cipher</a:t>
            </a:r>
            <a:endParaRPr 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037590" y="1237615"/>
            <a:ext cx="9994900" cy="533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430" y="285433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3555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CRYPT-ANALYSIS</a:t>
            </a:r>
            <a:r>
              <a:rPr lang="en-IN" altLang="en-US" sz="3555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sz="3555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(Brute-Force Attack)</a:t>
            </a:r>
            <a:endParaRPr lang="en-US" sz="3555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216660" y="768350"/>
            <a:ext cx="9578975" cy="5729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1460" y="534035"/>
            <a:ext cx="8229600" cy="655638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CRYPT-ANALYSIS</a:t>
            </a:r>
            <a:r>
              <a:rPr lang="en-IN" alt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(Statistical Attack)</a:t>
            </a:r>
            <a:endParaRPr 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346200" y="1306195"/>
            <a:ext cx="8900160" cy="496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156970" y="1428750"/>
            <a:ext cx="9234170" cy="4825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330960" y="666750"/>
            <a:ext cx="8072755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CRYPT-ANALYSIS</a:t>
            </a:r>
            <a:r>
              <a:rPr lang="en-IN" alt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(Statistical Attack)</a:t>
            </a:r>
            <a:r>
              <a:rPr lang="en-IN" alt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cont..</a:t>
            </a:r>
            <a:endParaRPr lang="en-US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483995" y="1098550"/>
            <a:ext cx="9355455" cy="545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415415" y="645160"/>
            <a:ext cx="9157335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 of </a:t>
            </a:r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CRYPT-ANALYSIS</a:t>
            </a:r>
            <a:r>
              <a:rPr lang="en-IN" alt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(Statistical Attack)</a:t>
            </a:r>
            <a:r>
              <a:rPr lang="en-IN" alt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7385"/>
          </a:xfrm>
        </p:spPr>
        <p:txBody>
          <a:bodyPr>
            <a:normAutofit fontScale="90000"/>
          </a:bodyPr>
          <a:p>
            <a:r>
              <a:rPr lang="en-IN" alt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Multiplicative</a:t>
            </a:r>
            <a:r>
              <a:rPr 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Cipher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032510"/>
            <a:ext cx="10254615" cy="5469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045"/>
          </a:xfrm>
        </p:spPr>
        <p:txBody>
          <a:bodyPr>
            <a:normAutofit fontScale="90000"/>
          </a:bodyPr>
          <a:p>
            <a:r>
              <a:rPr lang="en-IN" altLang="en-US" sz="40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Asymmetric Key Cryptography</a:t>
            </a:r>
            <a:endParaRPr lang="en-IN" altLang="en-US" sz="40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495" y="1153160"/>
            <a:ext cx="11837670" cy="52584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7385"/>
          </a:xfrm>
        </p:spPr>
        <p:txBody>
          <a:bodyPr>
            <a:normAutofit fontScale="90000"/>
          </a:bodyPr>
          <a:p>
            <a:r>
              <a:rPr lang="en-IN" alt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Multiplicative</a:t>
            </a:r>
            <a:r>
              <a:rPr 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Cipher</a:t>
            </a:r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838200" y="1032510"/>
            <a:ext cx="960818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955"/>
          </a:xfrm>
        </p:spPr>
        <p:txBody>
          <a:bodyPr>
            <a:normAutofit fontScale="90000"/>
          </a:bodyPr>
          <a:p>
            <a:r>
              <a:rPr lang="en-IN" alt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 of Multiplicative</a:t>
            </a:r>
            <a:r>
              <a:rPr 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Cipher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087120"/>
            <a:ext cx="10276840" cy="56819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365"/>
          </a:xfrm>
        </p:spPr>
        <p:txBody>
          <a:bodyPr>
            <a:normAutofit/>
          </a:bodyPr>
          <a:p>
            <a:r>
              <a:rPr lang="en-US" sz="3555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Affine Cipher</a:t>
            </a:r>
            <a:endParaRPr lang="en-US" sz="3555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282700"/>
            <a:ext cx="9447530" cy="50514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315"/>
          </a:xfrm>
        </p:spPr>
        <p:txBody>
          <a:bodyPr>
            <a:normAutofit/>
          </a:bodyPr>
          <a:p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Affine Cipher</a:t>
            </a:r>
            <a:r>
              <a:rPr lang="en-IN" alt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cont...</a:t>
            </a:r>
            <a:endParaRPr lang="en-IN" altLang="en-US" sz="3200" b="1" dirty="0" smtClean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049020" y="1243330"/>
            <a:ext cx="9622155" cy="4845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60"/>
          </a:xfrm>
        </p:spPr>
        <p:txBody>
          <a:bodyPr>
            <a:normAutofit fontScale="90000"/>
          </a:bodyPr>
          <a:p>
            <a:r>
              <a:rPr lang="en-IN" alt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Encrypt example of </a:t>
            </a:r>
            <a:r>
              <a:rPr 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Affine Cipher</a:t>
            </a:r>
            <a:r>
              <a:rPr lang="en-IN" alt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947420" y="1097915"/>
            <a:ext cx="10145395" cy="507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>
            <a:normAutofit/>
          </a:bodyPr>
          <a:p>
            <a:r>
              <a:rPr lang="en-IN" alt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Decrypt example of </a:t>
            </a:r>
            <a:r>
              <a:rPr 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Affine Cipher</a:t>
            </a:r>
            <a:r>
              <a:rPr lang="en-IN" altLang="en-US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3075" y="1372235"/>
            <a:ext cx="10880725" cy="47859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280670"/>
            <a:ext cx="9125585" cy="4572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CRYPT-ANALYSIS on Affine Cipher (Statistical Attack)</a:t>
            </a:r>
            <a:endParaRPr lang="en-US" sz="2800" b="1" dirty="0" smtClean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519555" y="1211580"/>
            <a:ext cx="10212070" cy="528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446530" y="1181100"/>
            <a:ext cx="9662160" cy="535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259080" y="321310"/>
            <a:ext cx="111804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CRYPT-ANALYSIS on Affine Cipher (Statistical Attack)</a:t>
            </a:r>
            <a:r>
              <a:rPr lang="en-IN" alt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cont...</a:t>
            </a:r>
            <a:endParaRPr lang="en-IN" altLang="en-US" sz="3200" b="1" dirty="0" smtClean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788035" y="1273810"/>
            <a:ext cx="10795000" cy="5183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918210" y="612775"/>
            <a:ext cx="110788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CRYPT-ANALYSIS on Affine Cipher (Statistical Attack)</a:t>
            </a:r>
            <a:r>
              <a:rPr lang="en-IN" altLang="en-US" sz="3200" b="1" dirty="0" smtClean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cont..</a:t>
            </a:r>
            <a:endParaRPr lang="en-IN" altLang="en-US" sz="3200" b="1" dirty="0" smtClean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Poly- alphabetic  Cipher</a:t>
            </a:r>
            <a:endParaRPr lang="en-US" sz="3200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761365" y="1506855"/>
            <a:ext cx="10780395" cy="494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0"/>
          </a:xfrm>
        </p:spPr>
        <p:txBody>
          <a:bodyPr>
            <a:normAutofit fontScale="90000"/>
          </a:bodyPr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Asymmetric Key Encipherment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98780" y="2423160"/>
            <a:ext cx="11547475" cy="18072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08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Poly- alphabetic  Cipher</a:t>
            </a:r>
            <a:endParaRPr lang="en-US" sz="3200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Auto-key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sz="2800" b="1" dirty="0" err="1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Vigenere</a:t>
            </a: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Hill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Rotor Cipher- Enigma Machine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sz="2800" b="1" dirty="0" err="1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Playfair</a:t>
            </a: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3555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 Auto-key Cipher</a:t>
            </a:r>
            <a:endParaRPr lang="en-US" sz="3555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784860" y="1044575"/>
            <a:ext cx="10429240" cy="226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2945" y="3205480"/>
            <a:ext cx="9936480" cy="2515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617855" y="1143000"/>
            <a:ext cx="10428605" cy="553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"/>
          <p:cNvSpPr txBox="1"/>
          <p:nvPr/>
        </p:nvSpPr>
        <p:spPr>
          <a:xfrm>
            <a:off x="744855" y="5588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12470" y="580390"/>
            <a:ext cx="48221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lvl="1" algn="l"/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Auto-key Cipher</a:t>
            </a:r>
            <a:r>
              <a:rPr lang="en-IN" alt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Example</a:t>
            </a:r>
            <a:endParaRPr lang="en-IN" altLang="en-US" sz="3200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50203"/>
            <a:ext cx="8229600" cy="639762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IN" altLang="en-US" sz="3555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sz="3555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sz="3555" b="1" dirty="0" err="1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Vigenere</a:t>
            </a:r>
            <a:r>
              <a:rPr lang="en-US" sz="3555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 Cipher</a:t>
            </a:r>
            <a:endParaRPr lang="en-US" sz="3555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723900" y="1219200"/>
            <a:ext cx="10088880" cy="5477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340995" y="1181735"/>
            <a:ext cx="11498580" cy="556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"/>
          <p:cNvSpPr txBox="1"/>
          <p:nvPr/>
        </p:nvSpPr>
        <p:spPr>
          <a:xfrm>
            <a:off x="604520" y="580390"/>
            <a:ext cx="467487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lvl="1" algn="l"/>
            <a:r>
              <a:rPr lang="en-US" sz="3200" b="1" dirty="0" err="1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Vigenere</a:t>
            </a:r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Cipher</a:t>
            </a:r>
            <a:r>
              <a:rPr lang="en-IN" alt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Example</a:t>
            </a:r>
            <a:endParaRPr lang="en-US" sz="3200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5620"/>
          </a:xfrm>
        </p:spPr>
        <p:txBody>
          <a:bodyPr>
            <a:normAutofit fontScale="90000"/>
          </a:bodyPr>
          <a:p>
            <a:r>
              <a:rPr lang="en-US" b="1" dirty="0" err="1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Vigenere</a:t>
            </a:r>
            <a: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Table</a:t>
            </a:r>
            <a:endParaRPr lang="en-IN" altLang="en-US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Content Placeholder 4" descr="vigenere-ciphe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880745"/>
            <a:ext cx="9744075" cy="584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>
            <a:normAutofit fontScale="90000"/>
          </a:bodyPr>
          <a:lstStyle/>
          <a:p>
            <a:pPr lvl="1" algn="l" rtl="0">
              <a:spcBef>
                <a:spcPct val="0"/>
              </a:spcBef>
            </a:pPr>
            <a:r>
              <a:rPr lang="en-US" sz="3555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Playfair Cipher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979170" y="745490"/>
            <a:ext cx="9478645" cy="599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401320" y="1066800"/>
            <a:ext cx="10708640" cy="5709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"/>
          <p:cNvSpPr txBox="1"/>
          <p:nvPr/>
        </p:nvSpPr>
        <p:spPr>
          <a:xfrm>
            <a:off x="853440" y="3854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47750" y="483235"/>
            <a:ext cx="28956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Playfair Cipher</a:t>
            </a:r>
            <a:endParaRPr lang="en-US" sz="3200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096645" y="860425"/>
            <a:ext cx="9425940" cy="599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"/>
          <p:cNvSpPr txBox="1"/>
          <p:nvPr/>
        </p:nvSpPr>
        <p:spPr>
          <a:xfrm>
            <a:off x="1096645" y="276860"/>
            <a:ext cx="28956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Playfair Cipher</a:t>
            </a: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2120" y="998220"/>
            <a:ext cx="8783955" cy="5154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"/>
          <p:cNvSpPr txBox="1"/>
          <p:nvPr/>
        </p:nvSpPr>
        <p:spPr>
          <a:xfrm>
            <a:off x="755650" y="623570"/>
            <a:ext cx="45326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Playfair Cipher</a:t>
            </a:r>
            <a:r>
              <a:rPr lang="en-IN" alt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Example</a:t>
            </a: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Asymmetric-key </a:t>
            </a:r>
            <a:r>
              <a:rPr lang="en-US" b="1" dirty="0" err="1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Encipherment</a:t>
            </a:r>
            <a:endParaRPr lang="en-US" b="1" dirty="0" err="1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creenshot_2.jpg"/>
          <p:cNvPicPr>
            <a:picLocks noGrp="1" noChangeAspect="1"/>
          </p:cNvPicPr>
          <p:nvPr>
            <p:ph idx="1"/>
          </p:nvPr>
        </p:nvPicPr>
        <p:blipFill>
          <a:blip r:embed="rId1"/>
          <a:srcRect t="2041"/>
          <a:stretch>
            <a:fillRect/>
          </a:stretch>
        </p:blipFill>
        <p:spPr>
          <a:xfrm>
            <a:off x="1236345" y="1690370"/>
            <a:ext cx="9593580" cy="4860925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065"/>
          </a:xfrm>
        </p:spPr>
        <p:txBody>
          <a:bodyPr>
            <a:normAutofit/>
          </a:bodyPr>
          <a:p>
            <a: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Playfair Cipher</a:t>
            </a:r>
            <a:r>
              <a:rPr lang="en-IN" alt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0885" y="1220470"/>
            <a:ext cx="11114405" cy="540194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3555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Hill Cipher</a:t>
            </a:r>
            <a:endParaRPr lang="en-US" sz="3555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688340" y="891540"/>
            <a:ext cx="10848340" cy="54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956945" y="1040130"/>
            <a:ext cx="9271000" cy="589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"/>
          <p:cNvSpPr txBox="1"/>
          <p:nvPr/>
        </p:nvSpPr>
        <p:spPr>
          <a:xfrm>
            <a:off x="1329055" y="5156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361440" y="558800"/>
            <a:ext cx="21590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Hill Cipher</a:t>
            </a:r>
            <a:endParaRPr lang="en-US" sz="3200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635000" y="1052830"/>
            <a:ext cx="10480675" cy="56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 Box 2"/>
          <p:cNvSpPr txBox="1"/>
          <p:nvPr/>
        </p:nvSpPr>
        <p:spPr>
          <a:xfrm>
            <a:off x="885825" y="591185"/>
            <a:ext cx="3796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Hill Cipher</a:t>
            </a:r>
            <a:r>
              <a:rPr lang="en-IN" altLang="en-US" sz="32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Example</a:t>
            </a:r>
            <a:endParaRPr lang="en-IN" altLang="en-US" sz="3200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960"/>
          </a:xfrm>
        </p:spPr>
        <p:txBody>
          <a:bodyPr>
            <a:normAutofit fontScale="90000"/>
          </a:bodyPr>
          <a:p>
            <a:r>
              <a:rPr lang="en-IN" altLang="en-US">
                <a:solidFill>
                  <a:srgbClr val="0070C0"/>
                </a:solidFill>
              </a:rPr>
              <a:t>Hill cipher</a:t>
            </a:r>
            <a:endParaRPr lang="en-IN" altLang="en-US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3890" y="1076960"/>
            <a:ext cx="8060690" cy="55587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Transposition Cipher</a:t>
            </a:r>
            <a:endParaRPr lang="en-US" sz="3200" b="1" dirty="0" smtClean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9215" y="1450340"/>
            <a:ext cx="8654415" cy="51358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Key-less Transposition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Keyed Transposition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Combined Two Approach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charset="0"/>
                <a:cs typeface="Times New Roman" panose="02020603050405020304" charset="0"/>
              </a:rPr>
              <a:t>Using Matrices:</a:t>
            </a:r>
            <a:endParaRPr lang="en-US" sz="28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</a:rPr>
              <a:t>Statistical Attack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</a:rPr>
              <a:t>Brute-Force Attack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</a:rPr>
              <a:t>Pattern Attack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Double Transposition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Stream/ Block Cipher</a:t>
            </a: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None/>
            </a:pPr>
            <a:endParaRPr lang="en-US" sz="2800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Ink 4"/>
              <p14:cNvContentPartPr/>
              <p14:nvPr/>
            </p14:nvContentPartPr>
            <p14:xfrm>
              <a:off x="7118350" y="1682750"/>
              <a:ext cx="12700" cy="360"/>
            </p14:xfrm>
          </p:contentPart>
        </mc:Choice>
        <mc:Fallback xmlns="">
          <p:pic>
            <p:nvPicPr>
              <p:cNvPr id="5" name="Ink 4"/>
            </p:nvPicPr>
            <p:blipFill>
              <a:blip r:embed="rId2"/>
            </p:blipFill>
            <p:spPr>
              <a:xfrm>
                <a:off x="7118350" y="168275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495"/>
          </a:xfrm>
        </p:spPr>
        <p:txBody>
          <a:bodyPr>
            <a:normAutofit/>
          </a:bodyPr>
          <a:p>
            <a:r>
              <a:rPr lang="en-US" b="1" dirty="0" smtClean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Transposition Cipher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7565" y="1426210"/>
            <a:ext cx="10408285" cy="4751070"/>
            <a:chOff x="685800" y="914400"/>
            <a:chExt cx="7621003" cy="22098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85800" y="914400"/>
              <a:ext cx="7621003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85800" y="1676400"/>
              <a:ext cx="7509112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Key-less Transposition Cipher</a:t>
            </a:r>
            <a:br>
              <a:rPr lang="en-US" sz="3600" b="1" dirty="0" smtClean="0">
                <a:latin typeface="Times New Roman" panose="02020603050405020304" charset="0"/>
                <a:cs typeface="Times New Roman" panose="02020603050405020304" charset="0"/>
              </a:rPr>
            </a:b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800735" y="1808480"/>
            <a:ext cx="10534650" cy="221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71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Key-less Transposition Cipher</a:t>
            </a:r>
            <a:r>
              <a:rPr lang="en-IN" altLang="en-US" sz="3600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 (rail fence pher)</a:t>
            </a:r>
            <a:r>
              <a:rPr lang="en-US" sz="3600" b="1" dirty="0" smtClean="0">
                <a:solidFill>
                  <a:schemeClr val="accent1"/>
                </a:solidFill>
              </a:rPr>
              <a:t> 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019810" y="1219200"/>
            <a:ext cx="10539095" cy="542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Key-less Transposition Cipher 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518795" y="1295400"/>
            <a:ext cx="11054080" cy="524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SYMMETRIC KEY ENCIPHERMENT</a:t>
            </a:r>
            <a:endParaRPr lang="en-US" sz="3200" b="1" dirty="0" smtClean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MATHEMETICS OF CRYPTOGRAPHY: PART-I</a:t>
            </a:r>
            <a:endParaRPr lang="en-US" dirty="0" smtClean="0"/>
          </a:p>
          <a:p>
            <a:r>
              <a:rPr lang="en-US" dirty="0" smtClean="0"/>
              <a:t>TRADITIONAL SYMMMETRIC KEY CIPHERS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265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Key-less Transposition Cipher</a:t>
            </a:r>
            <a:r>
              <a:rPr lang="en-US" sz="3600" b="1" dirty="0" smtClean="0">
                <a:solidFill>
                  <a:schemeClr val="accent1"/>
                </a:solidFill>
              </a:rPr>
              <a:t> </a:t>
            </a:r>
            <a:endParaRPr lang="en-US" sz="36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683895" y="1524000"/>
            <a:ext cx="10955020" cy="521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"/>
          <p:cNvSpPr txBox="1"/>
          <p:nvPr/>
        </p:nvSpPr>
        <p:spPr>
          <a:xfrm>
            <a:off x="875030" y="3325495"/>
            <a:ext cx="1151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rgbClr val="FF0000"/>
                </a:solidFill>
              </a:rPr>
              <a:t>Ciphertext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72185" y="4698365"/>
            <a:ext cx="995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rgbClr val="FF0000"/>
                </a:solidFill>
              </a:rPr>
              <a:t>plaintext</a:t>
            </a:r>
            <a:endParaRPr lang="en-I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6465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Keyed Transposition Cipher</a:t>
            </a:r>
            <a:br>
              <a:rPr lang="en-US" b="1" dirty="0" smtClean="0">
                <a:latin typeface="Times New Roman" panose="02020603050405020304" charset="0"/>
                <a:cs typeface="Times New Roman" panose="02020603050405020304" charset="0"/>
              </a:rPr>
            </a:b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341630" y="2209800"/>
            <a:ext cx="11409045" cy="2077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12420"/>
            <a:ext cx="8229600" cy="80454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Keyed Transposition Cipher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676275" y="1226185"/>
            <a:ext cx="11064240" cy="5379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 Box 2"/>
          <p:cNvSpPr txBox="1"/>
          <p:nvPr/>
        </p:nvSpPr>
        <p:spPr>
          <a:xfrm>
            <a:off x="2366645" y="2428240"/>
            <a:ext cx="2639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rgbClr val="FF0000"/>
                </a:solidFill>
              </a:rPr>
              <a:t>enemy  attac   kston   ightx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566545" y="5357495"/>
            <a:ext cx="2887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EEMYN  TAACT  TKONS HITZG</a:t>
            </a:r>
            <a:endParaRPr lang="en-I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4670" y="577215"/>
            <a:ext cx="8229600" cy="6096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Combined Two Approach</a:t>
            </a:r>
            <a:endParaRPr lang="en-US" sz="3600" b="1" dirty="0" smtClean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27355" y="1852930"/>
            <a:ext cx="11337925" cy="293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280" y="248285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Combined Two Approach 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540385" y="1029335"/>
            <a:ext cx="10953750" cy="562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5620"/>
          </a:xfrm>
        </p:spPr>
        <p:txBody>
          <a:bodyPr>
            <a:normAutofit fontScale="90000"/>
          </a:bodyPr>
          <a:p>
            <a:r>
              <a:rPr lang="en-US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Combined Two Approach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115" y="880745"/>
            <a:ext cx="10687685" cy="552005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 </a:t>
            </a:r>
            <a:r>
              <a:rPr lang="en-US" sz="3600" b="1" dirty="0" smtClean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Double Transposition Ciphers</a:t>
            </a:r>
            <a:endParaRPr lang="en-US" sz="3600" b="1" dirty="0" smtClean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479425" y="2057400"/>
            <a:ext cx="11069955" cy="203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79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Double Transposition Cipher </a:t>
            </a:r>
            <a:endParaRPr lang="en-US" sz="3600" b="1" dirty="0" smtClean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386205" y="838200"/>
            <a:ext cx="9271000" cy="573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br>
              <a:rPr lang="en-US" sz="3600" b="1" dirty="0" smtClean="0">
                <a:solidFill>
                  <a:schemeClr val="tx2"/>
                </a:solidFill>
              </a:rPr>
            </a:br>
            <a:br>
              <a:rPr lang="en-US" sz="3600" b="1" dirty="0" smtClean="0">
                <a:solidFill>
                  <a:schemeClr val="tx2"/>
                </a:solidFill>
              </a:rPr>
            </a:br>
            <a:r>
              <a:rPr lang="en-US" sz="36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MATHEMETICS OF CRYPTOGRAPHY: PART-I</a:t>
            </a:r>
            <a:b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US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715" y="1160780"/>
            <a:ext cx="8229600" cy="5364163"/>
          </a:xfrm>
        </p:spPr>
        <p:txBody>
          <a:bodyPr>
            <a:normAutofit fontScale="80000" lnSpcReduction="20000"/>
          </a:bodyPr>
          <a:lstStyle/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NTEGERS</a:t>
            </a:r>
            <a:endParaRPr lang="en-US" b="1" dirty="0" smtClean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Integer- Division/Divisibility</a:t>
            </a:r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Greatest Common Divisor (GCD)</a:t>
            </a:r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Euclidean Algorithm</a:t>
            </a:r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Extended Euclidean Algorithm</a:t>
            </a:r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Linear Diophantine Equation</a:t>
            </a:r>
            <a:endParaRPr lang="en-US" dirty="0" smtClean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Modular Arithmetic (a Mod b)</a:t>
            </a:r>
            <a:endParaRPr lang="en-US" dirty="0" smtClean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Congruence</a:t>
            </a:r>
            <a:endParaRPr lang="en-US" dirty="0" smtClean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Inverse – Additive, Multiplicative</a:t>
            </a:r>
            <a:endParaRPr lang="en-US" dirty="0" smtClean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>
              <a:buNone/>
            </a:pPr>
            <a:r>
              <a:rPr lang="en-US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MATRICES</a:t>
            </a:r>
            <a:endParaRPr lang="en-US" b="1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Row/Column/Square Matrix</a:t>
            </a:r>
            <a:endParaRPr lang="en-US" dirty="0" smtClean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Addition/Subtraction/Multiplication of Matrices</a:t>
            </a:r>
            <a:endParaRPr lang="en-US" dirty="0" smtClean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Determinant</a:t>
            </a:r>
            <a:endParaRPr lang="en-US" dirty="0" smtClean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Inverse of Matrix- Additive/Multiplicative </a:t>
            </a:r>
            <a:endParaRPr lang="en-US" dirty="0" smtClean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Set of Linear Equations</a:t>
            </a:r>
            <a:endParaRPr lang="en-US" dirty="0" smtClean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pPr lvl="0">
              <a:buNone/>
            </a:pPr>
            <a:endParaRPr lang="en-US" dirty="0" smtClean="0">
              <a:solidFill>
                <a:prstClr val="black"/>
              </a:solidFill>
            </a:endParaRPr>
          </a:p>
          <a:p>
            <a:pPr lvl="0"/>
            <a:endParaRPr lang="en-US" dirty="0" smtClean="0">
              <a:solidFill>
                <a:prstClr val="black"/>
              </a:solidFill>
            </a:endParaRPr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TRADITIONAL SYMMMETRIC KEY CIPHERS</a:t>
            </a:r>
            <a:b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US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1765" y="1399540"/>
            <a:ext cx="8789035" cy="4726940"/>
          </a:xfrm>
        </p:spPr>
        <p:txBody>
          <a:bodyPr/>
          <a:lstStyle/>
          <a:p>
            <a:r>
              <a:rPr lang="en-US" dirty="0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General Idea of Symmetric Key Ciphers</a:t>
            </a:r>
            <a:endParaRPr lang="en-US" dirty="0" smtClean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err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Kerckhoff’s</a:t>
            </a:r>
            <a:r>
              <a:rPr lang="en-US" dirty="0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 Principle</a:t>
            </a:r>
            <a:endParaRPr lang="en-US" dirty="0" smtClean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CRYPTANALYSIS –Attacks</a:t>
            </a:r>
            <a:endParaRPr lang="en-US" dirty="0" smtClean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Traditional Ciphers</a:t>
            </a:r>
            <a:endParaRPr lang="en-US" dirty="0" smtClean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Substitution Cipher</a:t>
            </a:r>
            <a:endParaRPr lang="en-US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Mono-Alphabetic Ciphers</a:t>
            </a:r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Poly-Alphabetic Ciphers</a:t>
            </a:r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Transposition Cipher</a:t>
            </a:r>
            <a:endParaRPr lang="en-US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lang="en-US" dirty="0" smtClean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3769</Words>
  <Application>WPS Presentation</Application>
  <PresentationFormat>Widescreen</PresentationFormat>
  <Paragraphs>355</Paragraphs>
  <Slides>77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9" baseType="lpstr">
      <vt:lpstr>Arial</vt:lpstr>
      <vt:lpstr>SimSun</vt:lpstr>
      <vt:lpstr>Wingdings</vt:lpstr>
      <vt:lpstr>Times New Roman</vt:lpstr>
      <vt:lpstr>Wingdings</vt:lpstr>
      <vt:lpstr>Calibri</vt:lpstr>
      <vt:lpstr>Microsoft YaHei</vt:lpstr>
      <vt:lpstr>Arial Unicode MS</vt:lpstr>
      <vt:lpstr>Calibri Light</vt:lpstr>
      <vt:lpstr>Arial Black</vt:lpstr>
      <vt:lpstr>Microsoft JhengHei UI</vt:lpstr>
      <vt:lpstr>Office Theme</vt:lpstr>
      <vt:lpstr>Communication &amp; Network Security </vt:lpstr>
      <vt:lpstr>Symmentric  Cryptography</vt:lpstr>
      <vt:lpstr>Symmetric-key Encipherment</vt:lpstr>
      <vt:lpstr>Asymmetric Key Cryptography</vt:lpstr>
      <vt:lpstr>Asymmetric Key Encipherment</vt:lpstr>
      <vt:lpstr>Asymmetric-key Encipherment</vt:lpstr>
      <vt:lpstr>SYMMETRIC KEY ENCIPHERMENT</vt:lpstr>
      <vt:lpstr>  MATHEMETICS OF CRYPTOGRAPHY: PART-I </vt:lpstr>
      <vt:lpstr>TRADITIONAL SYMMMETRIC KEY CIPHERS </vt:lpstr>
      <vt:lpstr>TRADITIONAL SYMMMETRIC KEY CIPHERS</vt:lpstr>
      <vt:lpstr>General Idea of Symmetric key Cipher</vt:lpstr>
      <vt:lpstr>General Idea of Symmetric key Cipher</vt:lpstr>
      <vt:lpstr>General Idea of Symmetric key Cipher</vt:lpstr>
      <vt:lpstr>Symmentric-Key cipher</vt:lpstr>
      <vt:lpstr>Kerckhoff’s Principle</vt:lpstr>
      <vt:lpstr>Cryptanalysis Attacks</vt:lpstr>
      <vt:lpstr>Ciphertext-Only Attack</vt:lpstr>
      <vt:lpstr>Ciphertext-Only Attack cont...</vt:lpstr>
      <vt:lpstr>PowerPoint 演示文稿</vt:lpstr>
      <vt:lpstr>Known-Plaintext Attack</vt:lpstr>
      <vt:lpstr>Chosen plaintext</vt:lpstr>
      <vt:lpstr>PowerPoint 演示文稿</vt:lpstr>
      <vt:lpstr>Chosen-Cipher text attack</vt:lpstr>
      <vt:lpstr>PowerPoint 演示文稿</vt:lpstr>
      <vt:lpstr>Traditional Ciphers </vt:lpstr>
      <vt:lpstr>Substitution Cipher </vt:lpstr>
      <vt:lpstr>Transposition Cipher</vt:lpstr>
      <vt:lpstr>Substitution Cipher</vt:lpstr>
      <vt:lpstr>PowerPoint 演示文稿</vt:lpstr>
      <vt:lpstr>Additive Cipher</vt:lpstr>
      <vt:lpstr>Representation of plaintex and ciphertext in additive cipher</vt:lpstr>
      <vt:lpstr>Additive cipher Encrypt Example  </vt:lpstr>
      <vt:lpstr>Additive cipher Decrypt Example of </vt:lpstr>
      <vt:lpstr>Additive/ Shift/Caesar Cipher</vt:lpstr>
      <vt:lpstr>CRYPT-ANALYSIS  (Brute-Force Attack)</vt:lpstr>
      <vt:lpstr>CRYPT-ANALYSIS (Statistical Attack)</vt:lpstr>
      <vt:lpstr>PowerPoint 演示文稿</vt:lpstr>
      <vt:lpstr>PowerPoint 演示文稿</vt:lpstr>
      <vt:lpstr>Multiplicative Cipher</vt:lpstr>
      <vt:lpstr>Multiplicative Cipher</vt:lpstr>
      <vt:lpstr>Example of Multiplicative Cipher</vt:lpstr>
      <vt:lpstr>Affine Cipher</vt:lpstr>
      <vt:lpstr>Affine Cipher cont...</vt:lpstr>
      <vt:lpstr>Encrypt example of Affine Cipher </vt:lpstr>
      <vt:lpstr>Decrypt example of Affine Cipher </vt:lpstr>
      <vt:lpstr>CRYPT-ANALYSIS on Affine Cipher (Statistical Attack)</vt:lpstr>
      <vt:lpstr>PowerPoint 演示文稿</vt:lpstr>
      <vt:lpstr>PowerPoint 演示文稿</vt:lpstr>
      <vt:lpstr>Poly- alphabetic  Cipher</vt:lpstr>
      <vt:lpstr>Poly- alphabetic  Cipher</vt:lpstr>
      <vt:lpstr> Auto-key Cipher</vt:lpstr>
      <vt:lpstr>PowerPoint 演示文稿</vt:lpstr>
      <vt:lpstr>2. Vigenere Cipher</vt:lpstr>
      <vt:lpstr>PowerPoint 演示文稿</vt:lpstr>
      <vt:lpstr>Vigenere Table</vt:lpstr>
      <vt:lpstr>Playfair Cipher </vt:lpstr>
      <vt:lpstr>PowerPoint 演示文稿</vt:lpstr>
      <vt:lpstr>PowerPoint 演示文稿</vt:lpstr>
      <vt:lpstr>PowerPoint 演示文稿</vt:lpstr>
      <vt:lpstr>Playfair Cipher Example</vt:lpstr>
      <vt:lpstr> Hill Cipher</vt:lpstr>
      <vt:lpstr>PowerPoint 演示文稿</vt:lpstr>
      <vt:lpstr>PowerPoint 演示文稿</vt:lpstr>
      <vt:lpstr>Hill cipher</vt:lpstr>
      <vt:lpstr>Transposition Cipher</vt:lpstr>
      <vt:lpstr>Transposition Cipher</vt:lpstr>
      <vt:lpstr>Key-less Transposition Cipher </vt:lpstr>
      <vt:lpstr>Key-less Transposition Cipher (rail fence pher) </vt:lpstr>
      <vt:lpstr>Key-less Transposition Cipher </vt:lpstr>
      <vt:lpstr>Key-less Transposition Cipher </vt:lpstr>
      <vt:lpstr>Keyed Transposition Cipher </vt:lpstr>
      <vt:lpstr>Keyed Transposition Cipher</vt:lpstr>
      <vt:lpstr> Combined Two Approach</vt:lpstr>
      <vt:lpstr>Combined Two Approach </vt:lpstr>
      <vt:lpstr>Combined Two Approach </vt:lpstr>
      <vt:lpstr> Double Transposition Ciphers</vt:lpstr>
      <vt:lpstr>Double Transposition Cipher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CNS </dc:title>
  <dc:creator>KIIT</dc:creator>
  <cp:lastModifiedBy>Nisruthafhu D</cp:lastModifiedBy>
  <cp:revision>201</cp:revision>
  <dcterms:created xsi:type="dcterms:W3CDTF">2020-12-07T09:43:00Z</dcterms:created>
  <dcterms:modified xsi:type="dcterms:W3CDTF">2024-02-19T05:02:31Z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1033-12.2.0.13431</vt:lpwstr>
  </property>
  <property fmtid="{D5CDD505-2E9C-101B-9397-08002B2CF9AE}" pid="3" name="ICV">
    <vt:lpwstr>C967B74EC55D47C094CA3C4D592E1D70_13</vt:lpwstr>
  </property>
</Properties>
</file>